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8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6"/>
    <p:restoredTop sz="94769"/>
  </p:normalViewPr>
  <p:slideViewPr>
    <p:cSldViewPr snapToGrid="0">
      <p:cViewPr>
        <p:scale>
          <a:sx n="98" d="100"/>
          <a:sy n="98" d="100"/>
        </p:scale>
        <p:origin x="40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ashmira\Desktop\Academic%20Needs%20Survey%202025_May%2022,%202025_21.3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Kashmira\Desktop\Academic%20Needs%20Survey%202025Curre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 Participation</a:t>
            </a:r>
            <a:r>
              <a:rPr lang="en-GB" b="1" baseline="0" dirty="0"/>
              <a:t> from the Staff (N=168)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Graphs!$C$1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Graphs!$B$2:$B$8</c:f>
              <c:strCache>
                <c:ptCount val="7"/>
                <c:pt idx="0">
                  <c:v>Academic staff - A - B</c:v>
                </c:pt>
                <c:pt idx="1">
                  <c:v>Academic staff - C</c:v>
                </c:pt>
                <c:pt idx="2">
                  <c:v>Academic staff - D - E</c:v>
                </c:pt>
                <c:pt idx="3">
                  <c:v>Professional staff - HEO 1 - 3</c:v>
                </c:pt>
                <c:pt idx="4">
                  <c:v>Professional staff - HEO 4 - 6</c:v>
                </c:pt>
                <c:pt idx="5">
                  <c:v>Professional staff - HEO 7 - 10</c:v>
                </c:pt>
                <c:pt idx="6">
                  <c:v>Other</c:v>
                </c:pt>
              </c:strCache>
            </c:strRef>
          </c:cat>
          <c:val>
            <c:numRef>
              <c:f>Graphs!$C$2:$C$8</c:f>
              <c:numCache>
                <c:formatCode>General</c:formatCode>
                <c:ptCount val="7"/>
                <c:pt idx="0">
                  <c:v>72</c:v>
                </c:pt>
                <c:pt idx="1">
                  <c:v>29</c:v>
                </c:pt>
                <c:pt idx="2">
                  <c:v>38</c:v>
                </c:pt>
                <c:pt idx="3">
                  <c:v>1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3-7C45-AE02-5BA9DDABA74C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Graphs!$B$2:$B$8</c:f>
              <c:strCache>
                <c:ptCount val="7"/>
                <c:pt idx="0">
                  <c:v>Academic staff - A - B</c:v>
                </c:pt>
                <c:pt idx="1">
                  <c:v>Academic staff - C</c:v>
                </c:pt>
                <c:pt idx="2">
                  <c:v>Academic staff - D - E</c:v>
                </c:pt>
                <c:pt idx="3">
                  <c:v>Professional staff - HEO 1 - 3</c:v>
                </c:pt>
                <c:pt idx="4">
                  <c:v>Professional staff - HEO 4 - 6</c:v>
                </c:pt>
                <c:pt idx="5">
                  <c:v>Professional staff - HEO 7 - 10</c:v>
                </c:pt>
                <c:pt idx="6">
                  <c:v>Other</c:v>
                </c:pt>
              </c:strCache>
            </c:strRef>
          </c:cat>
          <c:val>
            <c:numRef>
              <c:f>Graphs!$D$2:$D$8</c:f>
              <c:numCache>
                <c:formatCode>General</c:formatCode>
                <c:ptCount val="7"/>
                <c:pt idx="0">
                  <c:v>42.9</c:v>
                </c:pt>
                <c:pt idx="1">
                  <c:v>17.3</c:v>
                </c:pt>
                <c:pt idx="2">
                  <c:v>22.6</c:v>
                </c:pt>
                <c:pt idx="3">
                  <c:v>0.6</c:v>
                </c:pt>
                <c:pt idx="4">
                  <c:v>4.8</c:v>
                </c:pt>
                <c:pt idx="5">
                  <c:v>5.4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3-7C45-AE02-5BA9DDAB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5098848"/>
        <c:axId val="466135359"/>
      </c:barChart>
      <c:catAx>
        <c:axId val="59509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35359"/>
        <c:crosses val="autoZero"/>
        <c:auto val="1"/>
        <c:lblAlgn val="ctr"/>
        <c:lblOffset val="100"/>
        <c:noMultiLvlLbl val="0"/>
      </c:catAx>
      <c:valAx>
        <c:axId val="46613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09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Years of Experience in L&amp;T in</a:t>
            </a:r>
            <a:r>
              <a:rPr lang="en-US" b="1" baseline="0" dirty="0"/>
              <a:t> </a:t>
            </a:r>
            <a:r>
              <a:rPr lang="en-US" b="1" dirty="0"/>
              <a:t>HE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Graphs!$B$15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Graphs!$A$16:$A$22</c:f>
              <c:strCache>
                <c:ptCount val="7"/>
                <c:pt idx="0">
                  <c:v>Less than one year</c:v>
                </c:pt>
                <c:pt idx="1">
                  <c:v>1 to 4 years</c:v>
                </c:pt>
                <c:pt idx="2">
                  <c:v>5 to 9 years</c:v>
                </c:pt>
                <c:pt idx="3">
                  <c:v>10 to 14 years</c:v>
                </c:pt>
                <c:pt idx="4">
                  <c:v>15 to 20 years</c:v>
                </c:pt>
                <c:pt idx="5">
                  <c:v>Over 20 years</c:v>
                </c:pt>
                <c:pt idx="6">
                  <c:v>Total</c:v>
                </c:pt>
              </c:strCache>
            </c:strRef>
          </c:cat>
          <c:val>
            <c:numRef>
              <c:f>Graphs!$B$16:$B$22</c:f>
              <c:numCache>
                <c:formatCode>General</c:formatCode>
                <c:ptCount val="7"/>
                <c:pt idx="0">
                  <c:v>9</c:v>
                </c:pt>
                <c:pt idx="1">
                  <c:v>42</c:v>
                </c:pt>
                <c:pt idx="2">
                  <c:v>22</c:v>
                </c:pt>
                <c:pt idx="3">
                  <c:v>36</c:v>
                </c:pt>
                <c:pt idx="4">
                  <c:v>25</c:v>
                </c:pt>
                <c:pt idx="5">
                  <c:v>34</c:v>
                </c:pt>
                <c:pt idx="6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7-0645-A52F-059F6D908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0977984"/>
        <c:axId val="610979696"/>
      </c:barChart>
      <c:catAx>
        <c:axId val="6109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979696"/>
        <c:crosses val="autoZero"/>
        <c:auto val="1"/>
        <c:lblAlgn val="ctr"/>
        <c:lblOffset val="100"/>
        <c:noMultiLvlLbl val="0"/>
      </c:catAx>
      <c:valAx>
        <c:axId val="61097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no.</a:t>
                </a:r>
                <a:r>
                  <a:rPr lang="en-GB" b="1" baseline="0"/>
                  <a:t> of staff </a:t>
                </a:r>
                <a:endParaRPr lang="en-GB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97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22A9-73CD-5346-A4D8-35B86891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10E66-B0A1-A7F7-DCB4-887C98F6D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DF464-F441-F59D-51FD-FBAF74E2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9F2-5DEE-F34F-8D5D-C36AA13C061B}" type="datetimeFigureOut">
              <a:rPr lang="en-US" smtClean="0"/>
              <a:t>7/16/25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E8E74-EA8A-7F9D-A977-0F5AD0BE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L&amp;T Symposium, 17</a:t>
            </a:r>
            <a:r>
              <a:rPr lang="en-US" baseline="30000" dirty="0"/>
              <a:t>th</a:t>
            </a:r>
            <a:r>
              <a:rPr lang="en-US" dirty="0"/>
              <a:t> July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04EA-525F-763B-2A6F-73972558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7EA58-C9E4-6C20-A58C-EC8A0AE26E48}"/>
              </a:ext>
            </a:extLst>
          </p:cNvPr>
          <p:cNvSpPr txBox="1"/>
          <p:nvPr userDrawn="1"/>
        </p:nvSpPr>
        <p:spPr>
          <a:xfrm>
            <a:off x="10337800" y="6423496"/>
            <a:ext cx="1663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L&amp;T Symposium, 17</a:t>
            </a:r>
            <a:r>
              <a:rPr lang="en-US" sz="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July 2025</a:t>
            </a:r>
          </a:p>
        </p:txBody>
      </p:sp>
    </p:spTree>
    <p:extLst>
      <p:ext uri="{BB962C8B-B14F-4D97-AF65-F5344CB8AC3E}">
        <p14:creationId xmlns:p14="http://schemas.microsoft.com/office/powerpoint/2010/main" val="175782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DCDF-23D0-A3AA-31FA-B1CBC20F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90F6F-3E31-625F-7DE2-44359AFC4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10F6E-5D76-7191-0520-31CD7BBC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9F2-5DEE-F34F-8D5D-C36AA13C061B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F1339-57D4-5DC9-17A6-ED517D35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407D6-D0A1-4A5B-6C02-AE32307C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FEB3D-2B0B-8416-2664-85F0E9FFC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1F4CA-6121-A78E-05DB-26B75AF91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EE0A9-CF38-74F0-1A0B-1540A653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9F2-5DEE-F34F-8D5D-C36AA13C061B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58470-34EB-B926-F186-7E7E9893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98FE8-D1BE-1FB9-F273-12B0BBAA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4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B116-B63C-D478-1572-ABA1D70C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162A-4144-210E-C229-564E5236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2CE2B-EA9B-F7A0-3BF1-397ABCBF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9F2-5DEE-F34F-8D5D-C36AA13C061B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8BF8F-EFA7-9B5A-088A-5B93A874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28879-93DD-8C4D-6B7E-EB97989B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1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252AE-79D6-C58B-D4EF-9EC98711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DBD2E-C251-3C26-B963-1ADC6CA81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5712F-9509-392F-C124-1C83D887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9F2-5DEE-F34F-8D5D-C36AA13C061B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F85B7-B5C5-661C-4283-62A8CCA5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31004-B9EF-7AB3-6FDB-F6F6A71C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81C9-25D1-1833-A9E0-C1137D1B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28A9-1187-FFCA-FFA1-C192A5B45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85F20-3C78-6273-19FB-A5E1D2BC8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F197B-3A8E-32A1-8449-5F834493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9F2-5DEE-F34F-8D5D-C36AA13C061B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6247D-E1E0-15DF-1B8C-2C2AC38F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7C1D3-EBCC-9144-2719-FCA34F6E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1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98F7-4A9D-4F97-3F2F-4C6C4001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B9034-2226-E8F7-F67F-52F43EA74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50292-C80B-66E6-BF61-3A3A8F90E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53B97D-B9F2-DCB6-43C1-253DBACD0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4CBD6-6D10-E560-60A8-E3408238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650328-18DF-E6C5-F577-47BD2095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9F2-5DEE-F34F-8D5D-C36AA13C061B}" type="datetimeFigureOut">
              <a:rPr lang="en-US" smtClean="0"/>
              <a:t>7/16/25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B50E6-3F10-FED4-52A6-119B509C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11947-A74C-686F-66E5-48CE2A0E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3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EAEB-5B1B-9A3A-4481-854EBAB20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5C9C5-FBF1-FA40-4510-70E8C8B9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9F2-5DEE-F34F-8D5D-C36AA13C061B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4460F-F8CF-BDF8-F63B-C3400CB5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98BB3-A403-B9AA-5606-4F18BCC5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250C5-3FC1-7B1F-AFA5-B2DAB672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9F2-5DEE-F34F-8D5D-C36AA13C061B}" type="datetimeFigureOut">
              <a:rPr lang="en-US" smtClean="0"/>
              <a:t>7/16/25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4E8BD-EE34-A790-93D6-8739360A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C43AF-7804-9240-D8E3-8100B870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9DA5-68A5-465E-026A-CF45E75D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A32B5-F93C-DFAC-3D80-540430863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763A6-EEEA-16CF-A84C-F95C74DF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1BDE-7E90-FF6D-6126-A478BA30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9F2-5DEE-F34F-8D5D-C36AA13C061B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1296A-4CE6-5934-3C84-FE2690E3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C3D17-D6C3-FC44-2B76-CBDCFF52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3F22-0679-485E-2A63-376C7202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1E889-4CAE-64BE-2F6C-0D7B27AE7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D9934-20AF-C416-C05F-3909A0FD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9189F-4589-022A-2C15-8FD4561F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B9F2-5DEE-F34F-8D5D-C36AA13C061B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1D39A-57B6-A494-2A1A-9CC167BE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3903B-8B6F-A0B7-18E2-F56133B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9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1FA6F-B72D-8101-33B3-0EC58A43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74456-8928-DA0C-5CB5-3814A9AB4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7753-F611-94A3-4805-F02FC2BB7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A85EC-B5EA-6F64-0FED-21F90073D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L&amp;T Symposium, 17</a:t>
            </a:r>
            <a:r>
              <a:rPr lang="en-US" baseline="30000" dirty="0"/>
              <a:t>th</a:t>
            </a:r>
            <a:r>
              <a:rPr lang="en-US" dirty="0"/>
              <a:t> July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11F0D-70FF-75E3-9EDA-84B9124A3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190FBB-D4F5-4745-9F25-0EFF1E6B8B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7A088853-B7F1-775F-88DC-2E2A37461948}"/>
              </a:ext>
            </a:extLst>
          </p:cNvPr>
          <p:cNvSpPr/>
          <p:nvPr userDrawn="1"/>
        </p:nvSpPr>
        <p:spPr>
          <a:xfrm>
            <a:off x="10693400" y="365125"/>
            <a:ext cx="951801" cy="951801"/>
          </a:xfrm>
          <a:custGeom>
            <a:avLst/>
            <a:gdLst/>
            <a:ahLst/>
            <a:cxnLst/>
            <a:rect l="l" t="t" r="r" b="b"/>
            <a:pathLst>
              <a:path w="2070833" h="2070833">
                <a:moveTo>
                  <a:pt x="0" y="0"/>
                </a:moveTo>
                <a:lnTo>
                  <a:pt x="2070833" y="0"/>
                </a:lnTo>
                <a:lnTo>
                  <a:pt x="2070833" y="2070833"/>
                </a:lnTo>
                <a:lnTo>
                  <a:pt x="0" y="20708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923CE06-3073-9E97-7B5A-0101889B982B}"/>
              </a:ext>
            </a:extLst>
          </p:cNvPr>
          <p:cNvSpPr/>
          <p:nvPr userDrawn="1"/>
        </p:nvSpPr>
        <p:spPr>
          <a:xfrm rot="14158878">
            <a:off x="-1265793" y="-1532027"/>
            <a:ext cx="4224464" cy="4851138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29AF657C-7430-6984-ACDD-D5B5E18179B8}"/>
              </a:ext>
            </a:extLst>
          </p:cNvPr>
          <p:cNvSpPr/>
          <p:nvPr userDrawn="1"/>
        </p:nvSpPr>
        <p:spPr>
          <a:xfrm rot="14158878">
            <a:off x="9653497" y="3325708"/>
            <a:ext cx="3983405" cy="5197716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88699F45-AE81-B936-734E-1CA4B4620025}"/>
              </a:ext>
            </a:extLst>
          </p:cNvPr>
          <p:cNvSpPr/>
          <p:nvPr userDrawn="1"/>
        </p:nvSpPr>
        <p:spPr>
          <a:xfrm rot="10535807">
            <a:off x="9938811" y="-2085313"/>
            <a:ext cx="4150779" cy="4900875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cademicdevelopment@une.edu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B327-8B8D-A839-866D-C0EC81A8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1439862"/>
            <a:ext cx="5783081" cy="148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 Need Assessment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42B62-FB2F-BC37-826F-E05226C9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2876160"/>
            <a:ext cx="5157787" cy="552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kern="1200" dirty="0">
                <a:latin typeface="Calibri" panose="020F0502020204030204" pitchFamily="34" charset="0"/>
                <a:cs typeface="Calibri" panose="020F0502020204030204" pitchFamily="34" charset="0"/>
              </a:rPr>
              <a:t>Major findings and AD planning </a:t>
            </a:r>
          </a:p>
        </p:txBody>
      </p:sp>
      <p:pic>
        <p:nvPicPr>
          <p:cNvPr id="7" name="Picture Placeholder 6" descr="A tiger sitting next to a sign&#10;&#10;AI-generated content may be incorrect.">
            <a:extLst>
              <a:ext uri="{FF2B5EF4-FFF2-40B4-BE49-F238E27FC236}">
                <a16:creationId xmlns:a16="http://schemas.microsoft.com/office/drawing/2014/main" id="{BAA4D7BF-FE45-7620-07CE-C0D40DDAE4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4004" y="902493"/>
            <a:ext cx="4156104" cy="5053013"/>
          </a:xfrm>
          <a:noFill/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97EF207-ED87-1F3E-3163-5F89434DC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9653" y="3966368"/>
            <a:ext cx="2610293" cy="1131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Dr Kashmira Dave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Academic Development 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4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EABCF-6547-E815-F31A-6F1D0362A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47A6-D9BF-F86A-7B03-AEF5DD83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AD is doing about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6606-6A76-35EE-1213-AACB211B5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Peer Review of Teaching is launched today. Any academic staff can participate. Staff can use this developmental process for promotion and PPDR. </a:t>
            </a:r>
          </a:p>
          <a:p>
            <a:pPr>
              <a:lnSpc>
                <a:spcPct val="160000"/>
              </a:lnSpc>
            </a:pPr>
            <a:r>
              <a:rPr lang="en-US" dirty="0"/>
              <a:t>Certificates are provided for participation in academic development activities</a:t>
            </a:r>
          </a:p>
          <a:p>
            <a:pPr>
              <a:lnSpc>
                <a:spcPct val="160000"/>
              </a:lnSpc>
            </a:pPr>
            <a:r>
              <a:rPr lang="en-US" dirty="0"/>
              <a:t>University-wide supported Advance HE fellowship program is offered to all staff</a:t>
            </a:r>
          </a:p>
          <a:p>
            <a:pPr>
              <a:lnSpc>
                <a:spcPct val="160000"/>
              </a:lnSpc>
            </a:pPr>
            <a:r>
              <a:rPr lang="en-US" dirty="0"/>
              <a:t>On-demand workshops and assistance are offered on request. Few faculties/schools have taken advantage of it</a:t>
            </a:r>
          </a:p>
          <a:p>
            <a:pPr>
              <a:lnSpc>
                <a:spcPct val="160000"/>
              </a:lnSpc>
            </a:pPr>
            <a:r>
              <a:rPr lang="en-US" dirty="0"/>
              <a:t>The </a:t>
            </a:r>
            <a:r>
              <a:rPr lang="en-US" dirty="0" err="1"/>
              <a:t>SoTL</a:t>
            </a:r>
            <a:r>
              <a:rPr lang="en-US" dirty="0"/>
              <a:t> framework is being developed which will provide developmental pathway to academics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0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5888-D666-D13B-62C7-C40B9255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AD is doing about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9D78F-946C-7518-B2EF-5C5BDEEF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Many modules are available for staff for self-paced PD </a:t>
            </a:r>
            <a:r>
              <a:rPr lang="en-US" dirty="0" err="1"/>
              <a:t>e.g</a:t>
            </a:r>
            <a:r>
              <a:rPr lang="en-US" dirty="0"/>
              <a:t> Constructive alignment, AI in teaching and assessment, Teaching Online (developed by LD team)</a:t>
            </a:r>
          </a:p>
          <a:p>
            <a:pPr>
              <a:lnSpc>
                <a:spcPct val="160000"/>
              </a:lnSpc>
            </a:pPr>
            <a:r>
              <a:rPr lang="en-US" dirty="0"/>
              <a:t>An induction suite for new academics is being developed and will be available around T3</a:t>
            </a:r>
          </a:p>
          <a:p>
            <a:pPr>
              <a:lnSpc>
                <a:spcPct val="160000"/>
              </a:lnSpc>
            </a:pPr>
            <a:r>
              <a:rPr lang="en-US" dirty="0"/>
              <a:t>Academic mentors and reviewers pool is created. The formal training for mentors is being developed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5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869CB-7B3F-1C69-80FB-CE6AE64CE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66319-43F3-F381-08B4-8D970864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University-wide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0B793-0499-BC64-06CF-0DB5EA061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units of the university can help in  gaining different skills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This year, university-wide recognition and awards are offered for all staff </a:t>
            </a:r>
          </a:p>
          <a:p>
            <a:r>
              <a:rPr lang="en-US" dirty="0"/>
              <a:t>Learning technology support is available through the learning design team.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5416C4-5067-14E6-BFB7-C117A5881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51019"/>
              </p:ext>
            </p:extLst>
          </p:nvPr>
        </p:nvGraphicFramePr>
        <p:xfrm>
          <a:off x="2984137" y="2606644"/>
          <a:ext cx="6040846" cy="16447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0423">
                  <a:extLst>
                    <a:ext uri="{9D8B030D-6E8A-4147-A177-3AD203B41FA5}">
                      <a16:colId xmlns:a16="http://schemas.microsoft.com/office/drawing/2014/main" val="3279728231"/>
                    </a:ext>
                  </a:extLst>
                </a:gridCol>
                <a:gridCol w="3020423">
                  <a:extLst>
                    <a:ext uri="{9D8B030D-6E8A-4147-A177-3AD203B41FA5}">
                      <a16:colId xmlns:a16="http://schemas.microsoft.com/office/drawing/2014/main" val="2845015348"/>
                    </a:ext>
                  </a:extLst>
                </a:gridCol>
              </a:tblGrid>
              <a:tr h="411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Support available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38935"/>
                  </a:ext>
                </a:extLst>
              </a:tr>
              <a:tr h="411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Digital learning skills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Learning Desing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70919"/>
                  </a:ext>
                </a:extLst>
              </a:tr>
              <a:tr h="411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LN70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0059"/>
                  </a:ext>
                </a:extLst>
              </a:tr>
              <a:tr h="411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Graduate Research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3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48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1463-3AD8-9A96-5CAD-FC5DF4F4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Development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4383-484C-E04E-04F1-8D20A3A20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 share: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academicdevelopment@une.edu.au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If you have a professional development need, communicate to academic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134618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DF26-B793-E097-1CD1-0940EF8A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Need Assessment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723C4-6A58-FB7E-BE44-AF440339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Runs every Feb – Mar every year</a:t>
            </a:r>
          </a:p>
          <a:p>
            <a:pPr>
              <a:lnSpc>
                <a:spcPct val="150000"/>
              </a:lnSpc>
            </a:pPr>
            <a:r>
              <a:rPr lang="en-US" dirty="0"/>
              <a:t>It asks some basic questions related to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Professional Development needs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Effectiveness of the new programs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Any new ideas that you want AD to explore</a:t>
            </a:r>
          </a:p>
          <a:p>
            <a:pPr>
              <a:lnSpc>
                <a:spcPct val="150000"/>
              </a:lnSpc>
            </a:pPr>
            <a:r>
              <a:rPr lang="en-US" dirty="0"/>
              <a:t>The data is </a:t>
            </a:r>
            <a:r>
              <a:rPr lang="en-US" dirty="0" err="1"/>
              <a:t>analysed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The AD activities are planned accordingly</a:t>
            </a:r>
          </a:p>
        </p:txBody>
      </p:sp>
    </p:spTree>
    <p:extLst>
      <p:ext uri="{BB962C8B-B14F-4D97-AF65-F5344CB8AC3E}">
        <p14:creationId xmlns:p14="http://schemas.microsoft.com/office/powerpoint/2010/main" val="360866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F449-C227-2ABD-6CFF-61BEDE77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2025 survey participation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93074F-C714-8777-26A7-0DE2E5348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659259"/>
              </p:ext>
            </p:extLst>
          </p:nvPr>
        </p:nvGraphicFramePr>
        <p:xfrm>
          <a:off x="838200" y="1528354"/>
          <a:ext cx="10515600" cy="464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43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DFEB170-5E0F-251C-B37B-F41A8A45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Years of Experience in L&amp;T in</a:t>
            </a:r>
            <a:r>
              <a:rPr lang="en-US" b="1" baseline="0" dirty="0"/>
              <a:t> </a:t>
            </a:r>
            <a:r>
              <a:rPr lang="en-US" b="1" dirty="0"/>
              <a:t>HE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B809F0-CF61-104C-FE58-F33D664B0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2734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07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9E25-316D-C072-CE1D-30E7208D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AD: Scope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05BE-929A-F624-F2A9-01F77D019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Enhancing Scholarship of Learning and Teaching (</a:t>
            </a:r>
            <a:r>
              <a:rPr lang="en-US" dirty="0" err="1"/>
              <a:t>SoTL</a:t>
            </a:r>
            <a:r>
              <a:rPr lang="en-US" dirty="0"/>
              <a:t>) development </a:t>
            </a:r>
          </a:p>
          <a:p>
            <a:pPr lvl="1"/>
            <a:r>
              <a:rPr lang="en-US" dirty="0"/>
              <a:t>AHE Fellowship</a:t>
            </a:r>
          </a:p>
          <a:p>
            <a:pPr lvl="1"/>
            <a:r>
              <a:rPr lang="en-US" dirty="0"/>
              <a:t>Conducting Learning and Teaching (L&amp;T) events: Symposia and webinars</a:t>
            </a:r>
          </a:p>
          <a:p>
            <a:pPr lvl="1"/>
            <a:r>
              <a:rPr lang="en-US" dirty="0"/>
              <a:t>Producing on-demand </a:t>
            </a:r>
            <a:r>
              <a:rPr lang="en-US" dirty="0" err="1"/>
              <a:t>SoTL</a:t>
            </a:r>
            <a:r>
              <a:rPr lang="en-US" dirty="0"/>
              <a:t>-related micro-learning modules </a:t>
            </a:r>
          </a:p>
          <a:p>
            <a:r>
              <a:rPr lang="en-US" dirty="0"/>
              <a:t>Deliver on-demand capacity-building workshops</a:t>
            </a:r>
          </a:p>
          <a:p>
            <a:r>
              <a:rPr lang="en-US" dirty="0"/>
              <a:t>Coordinating and supporting citations and awards</a:t>
            </a:r>
          </a:p>
          <a:p>
            <a:pPr lvl="1"/>
            <a:r>
              <a:rPr lang="en-US" dirty="0"/>
              <a:t>School, Faculty and VC’s citation</a:t>
            </a:r>
          </a:p>
          <a:p>
            <a:pPr lvl="1"/>
            <a:r>
              <a:rPr lang="en-US" dirty="0"/>
              <a:t>AAUT Awards</a:t>
            </a:r>
          </a:p>
          <a:p>
            <a:pPr lvl="1"/>
            <a:r>
              <a:rPr lang="en-US" dirty="0"/>
              <a:t>RUN awards</a:t>
            </a:r>
          </a:p>
          <a:p>
            <a:r>
              <a:rPr lang="en-US" dirty="0"/>
              <a:t>Contribution to </a:t>
            </a:r>
            <a:r>
              <a:rPr lang="en-US" dirty="0" err="1"/>
              <a:t>specialised</a:t>
            </a:r>
            <a:r>
              <a:rPr lang="en-US" dirty="0"/>
              <a:t> projects on request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2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8414-423C-B2B1-DC69-40924656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Main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973B4-4BBC-0F6B-09AE-6473B627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3200" dirty="0"/>
              <a:t>Barriers to academic development in the area of teaching and teaching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Teaching Recognition and Evaluation 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Additional Academic Development Needs 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Academic Development Recognition Preferences 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Better promotion of existing myLearn modules</a:t>
            </a:r>
          </a:p>
        </p:txBody>
      </p:sp>
    </p:spTree>
    <p:extLst>
      <p:ext uri="{BB962C8B-B14F-4D97-AF65-F5344CB8AC3E}">
        <p14:creationId xmlns:p14="http://schemas.microsoft.com/office/powerpoint/2010/main" val="54218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232DA-2952-7AC9-3357-3316719E5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CBDD-D2F7-0442-07A2-205BF2FC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04314"/>
            <a:ext cx="10515600" cy="1325563"/>
          </a:xfrm>
        </p:spPr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1C2EE-6943-F550-85BC-8C8473D89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Technology and digital learning challenges</a:t>
            </a:r>
          </a:p>
          <a:p>
            <a:pPr>
              <a:lnSpc>
                <a:spcPct val="150000"/>
              </a:lnSpc>
            </a:pPr>
            <a:r>
              <a:rPr lang="en-AU" dirty="0"/>
              <a:t>Regular peer observation and feedback systems</a:t>
            </a:r>
          </a:p>
          <a:p>
            <a:pPr>
              <a:lnSpc>
                <a:spcPct val="150000"/>
              </a:lnSpc>
            </a:pPr>
            <a:r>
              <a:rPr lang="en-US" dirty="0"/>
              <a:t>Recognition of teaching excellence</a:t>
            </a:r>
          </a:p>
          <a:p>
            <a:pPr>
              <a:lnSpc>
                <a:spcPct val="150000"/>
              </a:lnSpc>
            </a:pPr>
            <a:r>
              <a:rPr lang="en-AU" dirty="0"/>
              <a:t>Technical training on AI tools and applications</a:t>
            </a:r>
          </a:p>
          <a:p>
            <a:pPr>
              <a:lnSpc>
                <a:spcPct val="150000"/>
              </a:lnSpc>
            </a:pPr>
            <a:r>
              <a:rPr lang="en-US" dirty="0"/>
              <a:t>Redesigning assessment with GenAI</a:t>
            </a:r>
          </a:p>
          <a:p>
            <a:pPr lvl="0">
              <a:lnSpc>
                <a:spcPct val="150000"/>
              </a:lnSpc>
            </a:pPr>
            <a:r>
              <a:rPr lang="en-AU" dirty="0"/>
              <a:t>Free graduate cert qualifications for all academic staff</a:t>
            </a:r>
          </a:p>
          <a:p>
            <a:pPr lvl="0">
              <a:lnSpc>
                <a:spcPct val="150000"/>
              </a:lnSpc>
            </a:pPr>
            <a:r>
              <a:rPr lang="en-AU" dirty="0"/>
              <a:t>Support for applying for teaching awards</a:t>
            </a:r>
          </a:p>
        </p:txBody>
      </p:sp>
    </p:spTree>
    <p:extLst>
      <p:ext uri="{BB962C8B-B14F-4D97-AF65-F5344CB8AC3E}">
        <p14:creationId xmlns:p14="http://schemas.microsoft.com/office/powerpoint/2010/main" val="156255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18FA0-6132-0952-5BEB-4B27DA3B7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02BE-05A3-0BAF-D704-BB5D4118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04314"/>
            <a:ext cx="10515600" cy="1325563"/>
          </a:xfrm>
        </p:spPr>
        <p:txBody>
          <a:bodyPr/>
          <a:lstStyle/>
          <a:p>
            <a:r>
              <a:rPr lang="en-US" dirty="0"/>
              <a:t>Findings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F4C01-BEDB-51A5-30EF-1ED559FE6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AU" dirty="0"/>
              <a:t>Professional development specifically for teaching-focused academics</a:t>
            </a:r>
          </a:p>
          <a:p>
            <a:pPr>
              <a:lnSpc>
                <a:spcPct val="120000"/>
              </a:lnSpc>
            </a:pPr>
            <a:r>
              <a:rPr lang="en-AU" dirty="0"/>
              <a:t>Structured learning pathways for career advancement</a:t>
            </a:r>
          </a:p>
          <a:p>
            <a:pPr>
              <a:lnSpc>
                <a:spcPct val="120000"/>
              </a:lnSpc>
            </a:pPr>
            <a:r>
              <a:rPr lang="en-AU" dirty="0"/>
              <a:t>Indigenous perspectives integration across the curriculum</a:t>
            </a:r>
          </a:p>
          <a:p>
            <a:pPr>
              <a:lnSpc>
                <a:spcPct val="120000"/>
              </a:lnSpc>
            </a:pPr>
            <a:r>
              <a:rPr lang="en-AU" dirty="0"/>
              <a:t>Assessment design</a:t>
            </a:r>
          </a:p>
          <a:p>
            <a:pPr lvl="0">
              <a:lnSpc>
                <a:spcPct val="120000"/>
              </a:lnSpc>
            </a:pPr>
            <a:r>
              <a:rPr lang="en-AU" dirty="0"/>
              <a:t>Learning theories application to practice</a:t>
            </a:r>
          </a:p>
          <a:p>
            <a:pPr lvl="0">
              <a:lnSpc>
                <a:spcPct val="120000"/>
              </a:lnSpc>
            </a:pPr>
            <a:r>
              <a:rPr lang="en-AU" dirty="0"/>
              <a:t>Diverse student needs accommodation</a:t>
            </a:r>
          </a:p>
          <a:p>
            <a:pPr lvl="0">
              <a:lnSpc>
                <a:spcPct val="120000"/>
              </a:lnSpc>
            </a:pPr>
            <a:r>
              <a:rPr lang="en-AU" dirty="0"/>
              <a:t>Student engagement strategies</a:t>
            </a:r>
          </a:p>
          <a:p>
            <a:pPr lvl="0">
              <a:lnSpc>
                <a:spcPct val="120000"/>
              </a:lnSpc>
            </a:pPr>
            <a:r>
              <a:rPr lang="en-AU" dirty="0"/>
              <a:t>Indigenous curriculum integration</a:t>
            </a:r>
          </a:p>
          <a:p>
            <a:pPr lvl="1">
              <a:lnSpc>
                <a:spcPct val="150000"/>
              </a:lnSpc>
            </a:pPr>
            <a:endParaRPr lang="en-AU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6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9114-C354-64A5-FA04-1FC70C44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Academic Development Recognition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5A025-3407-A6E9-41BC-D2EAD1AB7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AU" dirty="0"/>
              <a:t>Immediate acknowledgment (certificates)</a:t>
            </a:r>
          </a:p>
          <a:p>
            <a:pPr lvl="0">
              <a:lnSpc>
                <a:spcPct val="150000"/>
              </a:lnSpc>
            </a:pPr>
            <a:r>
              <a:rPr lang="en-AU" dirty="0"/>
              <a:t>Long-term credentialing (formal qualifications)</a:t>
            </a:r>
          </a:p>
          <a:p>
            <a:pPr lvl="0">
              <a:lnSpc>
                <a:spcPct val="150000"/>
              </a:lnSpc>
            </a:pPr>
            <a:r>
              <a:rPr lang="en-AU" dirty="0"/>
              <a:t>External validation (professional bodies)</a:t>
            </a:r>
          </a:p>
          <a:p>
            <a:pPr>
              <a:lnSpc>
                <a:spcPct val="150000"/>
              </a:lnSpc>
            </a:pPr>
            <a:r>
              <a:rPr lang="en-US" dirty="0"/>
              <a:t>Recognitions aligned with the promotion process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0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519</Words>
  <Application>Microsoft Macintosh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AD Need Assessment Survey</vt:lpstr>
      <vt:lpstr>AD Need Assessment Survey</vt:lpstr>
      <vt:lpstr>2025 survey participation </vt:lpstr>
      <vt:lpstr>Years of Experience in L&amp;T in HE</vt:lpstr>
      <vt:lpstr>AD: Scope </vt:lpstr>
      <vt:lpstr>Findings: Main themes</vt:lpstr>
      <vt:lpstr>Findings</vt:lpstr>
      <vt:lpstr>Findings  </vt:lpstr>
      <vt:lpstr>Academic Development Recognition</vt:lpstr>
      <vt:lpstr>What AD is doing about this?</vt:lpstr>
      <vt:lpstr>What AD is doing about this?</vt:lpstr>
      <vt:lpstr>University-wide initiatives</vt:lpstr>
      <vt:lpstr>Academic Development idea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Kashmira Dave</dc:creator>
  <cp:lastModifiedBy>Kashmira Dave</cp:lastModifiedBy>
  <cp:revision>3</cp:revision>
  <dcterms:created xsi:type="dcterms:W3CDTF">2025-07-16T01:03:41Z</dcterms:created>
  <dcterms:modified xsi:type="dcterms:W3CDTF">2025-07-17T01:20:47Z</dcterms:modified>
</cp:coreProperties>
</file>